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279" r:id="rId6"/>
    <p:sldId id="278" r:id="rId7"/>
    <p:sldId id="282" r:id="rId8"/>
    <p:sldId id="273" r:id="rId9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0">
          <p15:clr>
            <a:srgbClr val="A4A3A4"/>
          </p15:clr>
        </p15:guide>
        <p15:guide id="2" pos="386">
          <p15:clr>
            <a:srgbClr val="A4A3A4"/>
          </p15:clr>
        </p15:guide>
        <p15:guide id="3" pos="4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414245"/>
    <a:srgbClr val="414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3" autoAdjust="0"/>
    <p:restoredTop sz="97319" autoAdjust="0"/>
  </p:normalViewPr>
  <p:slideViewPr>
    <p:cSldViewPr snapToGrid="0" snapToObjects="1" showGuides="1">
      <p:cViewPr varScale="1">
        <p:scale>
          <a:sx n="146" d="100"/>
          <a:sy n="146" d="100"/>
        </p:scale>
        <p:origin x="390" y="108"/>
      </p:cViewPr>
      <p:guideLst>
        <p:guide orient="horz" pos="1140"/>
        <p:guide pos="386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AA02D-037C-FB44-89C1-F4C0D0509361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0F73A-1B0C-8F4E-B268-728F15C3C5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840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5BB35-59E1-4A42-99D7-51D65BC463FD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8CB49-1BF1-C24C-8301-33CFD2379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641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16x9-Sujet-Corner-gra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62300"/>
            <a:ext cx="2316480" cy="1981200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173959" y="2388790"/>
            <a:ext cx="5084234" cy="131445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1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</a:t>
            </a:r>
            <a:r>
              <a:rPr lang="de-AT" dirty="0" err="1" smtClean="0"/>
              <a:t>Subtitle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153851" y="1466453"/>
            <a:ext cx="5104342" cy="1102519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AT" dirty="0" smtClean="0"/>
              <a:t>Mastertitel double </a:t>
            </a:r>
            <a:r>
              <a:rPr lang="de-AT" dirty="0" err="1" smtClean="0"/>
              <a:t>space</a:t>
            </a:r>
            <a:r>
              <a:rPr lang="de-AT" dirty="0" smtClean="0"/>
              <a:t> </a:t>
            </a:r>
            <a:endParaRPr lang="de-DE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8663498" y="4969527"/>
            <a:ext cx="565086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2C2F9CD-F5DD-48FB-9A97-CCA18A8A38D8}" type="datetime1">
              <a:rPr lang="de-DE" sz="600" smtClean="0"/>
              <a:t>30.03.2020</a:t>
            </a:fld>
            <a:endParaRPr lang="de-DE" sz="60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6037586" y="4970810"/>
            <a:ext cx="2690407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 sz="600" smtClean="0"/>
              <a:t>Name der PPT ... Lorem ipsum dolor sit amet… Nullam  ...</a:t>
            </a:r>
            <a:endParaRPr lang="de-DE" sz="600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 rot="16200000">
            <a:off x="8974954" y="4660446"/>
            <a:ext cx="274637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180B034-5039-40E0-B95B-53BA92479E8A}" type="slidenum">
              <a:rPr lang="de-DE" sz="600" smtClean="0"/>
              <a:pPr/>
              <a:t>‹Nr.›</a:t>
            </a:fld>
            <a:endParaRPr lang="de-DE" sz="600" dirty="0"/>
          </a:p>
        </p:txBody>
      </p:sp>
      <p:sp>
        <p:nvSpPr>
          <p:cNvPr id="11" name="Datumsplatzhalter 4"/>
          <p:cNvSpPr txBox="1">
            <a:spLocks/>
          </p:cNvSpPr>
          <p:nvPr userDrawn="1"/>
        </p:nvSpPr>
        <p:spPr>
          <a:xfrm rot="16200000">
            <a:off x="8309811" y="3784803"/>
            <a:ext cx="150515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457200" rtl="0" eaLnBrk="1" latinLnBrk="0" hangingPunct="1">
              <a:defRPr sz="700" kern="1200">
                <a:solidFill>
                  <a:srgbClr val="000000"/>
                </a:solidFill>
                <a:latin typeface="Calibri"/>
                <a:ea typeface="+mn-ea"/>
                <a:cs typeface="Calibri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</a:rPr>
              <a:t>FACC AG – Confidential and/or Proprietary</a:t>
            </a:r>
            <a:endParaRPr lang="de-DE" sz="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472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1514" y="1844674"/>
            <a:ext cx="7746999" cy="2971801"/>
          </a:xfrm>
        </p:spPr>
        <p:txBody>
          <a:bodyPr>
            <a:noAutofit/>
          </a:bodyPr>
          <a:lstStyle>
            <a:lvl1pPr marL="622300" indent="-342900">
              <a:buClr>
                <a:schemeClr val="bg2"/>
              </a:buClr>
              <a:buFont typeface="Lucida Grande"/>
              <a:buChar char="&gt;"/>
              <a:defRPr sz="1800"/>
            </a:lvl1pPr>
            <a:lvl2pPr marL="984250" indent="-285750"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AT" dirty="0" smtClean="0"/>
              <a:t>Edit </a:t>
            </a:r>
            <a:r>
              <a:rPr lang="de-AT" dirty="0" err="1" smtClean="0"/>
              <a:t>format</a:t>
            </a:r>
            <a:endParaRPr lang="de-AT" dirty="0" smtClean="0"/>
          </a:p>
          <a:p>
            <a:pPr lvl="1"/>
            <a:r>
              <a:rPr lang="de-AT" dirty="0" smtClean="0"/>
              <a:t>Second Layer</a:t>
            </a:r>
          </a:p>
          <a:p>
            <a:pPr lvl="2"/>
            <a:r>
              <a:rPr lang="de-AT" dirty="0" smtClean="0"/>
              <a:t>Third </a:t>
            </a:r>
            <a:r>
              <a:rPr lang="de-AT" dirty="0" err="1" smtClean="0"/>
              <a:t>layer</a:t>
            </a:r>
            <a:endParaRPr lang="de-AT" dirty="0" smtClean="0"/>
          </a:p>
          <a:p>
            <a:pPr lvl="3"/>
            <a:r>
              <a:rPr lang="de-AT" dirty="0" err="1" smtClean="0"/>
              <a:t>Fourth</a:t>
            </a:r>
            <a:r>
              <a:rPr lang="de-AT" dirty="0" smtClean="0"/>
              <a:t> </a:t>
            </a:r>
            <a:r>
              <a:rPr lang="de-AT" dirty="0" err="1" smtClean="0"/>
              <a:t>layer</a:t>
            </a:r>
            <a:endParaRPr lang="de-AT" dirty="0" smtClean="0"/>
          </a:p>
          <a:p>
            <a:pPr lvl="4"/>
            <a:r>
              <a:rPr lang="de-AT" dirty="0" err="1" smtClean="0"/>
              <a:t>Fifth</a:t>
            </a:r>
            <a:r>
              <a:rPr lang="de-AT" dirty="0" smtClean="0"/>
              <a:t> </a:t>
            </a:r>
            <a:r>
              <a:rPr lang="de-AT" dirty="0" err="1" smtClean="0"/>
              <a:t>layer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671515" y="100800"/>
            <a:ext cx="7596000" cy="1015200"/>
          </a:xfrm>
        </p:spPr>
        <p:txBody>
          <a:bodyPr anchor="b" anchorCtr="0"/>
          <a:lstStyle>
            <a:lvl1pPr>
              <a:lnSpc>
                <a:spcPct val="80000"/>
              </a:lnSpc>
              <a:defRPr/>
            </a:lvl1pPr>
          </a:lstStyle>
          <a:p>
            <a:r>
              <a:rPr lang="de-AT" dirty="0" smtClean="0"/>
              <a:t>Edit Headline</a:t>
            </a:r>
            <a:br>
              <a:rPr lang="de-AT" dirty="0" smtClean="0"/>
            </a:br>
            <a:r>
              <a:rPr lang="de-AT" dirty="0" smtClean="0"/>
              <a:t>Double-</a:t>
            </a:r>
            <a:r>
              <a:rPr lang="de-AT" dirty="0" err="1" smtClean="0"/>
              <a:t>Spaced</a:t>
            </a:r>
            <a:endParaRPr lang="de-DE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3200" y="990000"/>
            <a:ext cx="7596000" cy="7236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1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err="1" smtClean="0"/>
              <a:t>Subline</a:t>
            </a:r>
            <a:r>
              <a:rPr lang="de-AT" dirty="0" smtClean="0"/>
              <a:t> </a:t>
            </a:r>
            <a:r>
              <a:rPr lang="de-AT" dirty="0" err="1" smtClean="0"/>
              <a:t>lorem</a:t>
            </a:r>
            <a:r>
              <a:rPr lang="de-AT" dirty="0" smtClean="0"/>
              <a:t> </a:t>
            </a:r>
            <a:r>
              <a:rPr lang="de-AT" dirty="0" err="1" smtClean="0"/>
              <a:t>ipsum</a:t>
            </a:r>
            <a:r>
              <a:rPr lang="de-AT" dirty="0" smtClean="0"/>
              <a:t> </a:t>
            </a:r>
            <a:r>
              <a:rPr lang="de-AT" dirty="0" err="1" smtClean="0"/>
              <a:t>if</a:t>
            </a:r>
            <a:r>
              <a:rPr lang="de-AT" dirty="0" smtClean="0"/>
              <a:t> double </a:t>
            </a:r>
            <a:r>
              <a:rPr lang="de-AT" dirty="0" err="1" smtClean="0"/>
              <a:t>spaced</a:t>
            </a:r>
            <a:r>
              <a:rPr lang="de-AT" dirty="0" smtClean="0"/>
              <a:t> </a:t>
            </a:r>
            <a:r>
              <a:rPr lang="de-AT" dirty="0" err="1" smtClean="0"/>
              <a:t>aldskjf</a:t>
            </a:r>
            <a:r>
              <a:rPr lang="de-AT" dirty="0" smtClean="0"/>
              <a:t> </a:t>
            </a:r>
            <a:r>
              <a:rPr lang="de-AT" dirty="0" err="1" smtClean="0"/>
              <a:t>asdljfaöeisdlajsdföadskjfasdjf</a:t>
            </a:r>
            <a:endParaRPr lang="de-DE" dirty="0"/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2"/>
          </p:nvPr>
        </p:nvSpPr>
        <p:spPr>
          <a:xfrm>
            <a:off x="8663498" y="4969527"/>
            <a:ext cx="565086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87EB05DE-72E6-4D11-B993-ED16A6F7F460}" type="datetime1">
              <a:rPr lang="de-DE" sz="600" smtClean="0"/>
              <a:t>30.03.2020</a:t>
            </a:fld>
            <a:endParaRPr lang="de-DE" sz="600" dirty="0"/>
          </a:p>
        </p:txBody>
      </p:sp>
      <p:sp>
        <p:nvSpPr>
          <p:cNvPr id="11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6037586" y="4970810"/>
            <a:ext cx="2690407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 sz="600" smtClean="0"/>
              <a:t>Name der PPT ... Lorem ipsum dolor sit amet… Nullam  ...</a:t>
            </a:r>
            <a:endParaRPr lang="de-DE" sz="600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 rot="16200000">
            <a:off x="8974954" y="4660446"/>
            <a:ext cx="274637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180B034-5039-40E0-B95B-53BA92479E8A}" type="slidenum">
              <a:rPr lang="de-DE" sz="600" smtClean="0"/>
              <a:pPr/>
              <a:t>‹Nr.›</a:t>
            </a:fld>
            <a:endParaRPr lang="de-DE" sz="600" dirty="0"/>
          </a:p>
        </p:txBody>
      </p:sp>
      <p:sp>
        <p:nvSpPr>
          <p:cNvPr id="14" name="Datumsplatzhalter 4"/>
          <p:cNvSpPr txBox="1">
            <a:spLocks/>
          </p:cNvSpPr>
          <p:nvPr userDrawn="1"/>
        </p:nvSpPr>
        <p:spPr>
          <a:xfrm rot="16200000">
            <a:off x="8309811" y="3784803"/>
            <a:ext cx="150515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457200" rtl="0" eaLnBrk="1" latinLnBrk="0" hangingPunct="1">
              <a:defRPr sz="700" kern="1200">
                <a:solidFill>
                  <a:srgbClr val="000000"/>
                </a:solidFill>
                <a:latin typeface="Calibri"/>
                <a:ea typeface="+mn-ea"/>
                <a:cs typeface="Calibri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</a:rPr>
              <a:t>FACC AG – Confidential and/or Proprietary</a:t>
            </a:r>
            <a:endParaRPr lang="de-DE" sz="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6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16x9-Sujet-Eclips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80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30325" y="2000250"/>
            <a:ext cx="5106988" cy="1164167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lnSpc>
                <a:spcPct val="80000"/>
              </a:lnSpc>
              <a:defRPr sz="3500" cap="all" baseline="0">
                <a:solidFill>
                  <a:schemeClr val="bg1"/>
                </a:solidFill>
              </a:defRPr>
            </a:lvl1pPr>
          </a:lstStyle>
          <a:p>
            <a:r>
              <a:rPr lang="de-AT" dirty="0" smtClean="0"/>
              <a:t>HEADLINE LOREM IPSUMLOREM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137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73200" y="100800"/>
            <a:ext cx="7596000" cy="1015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AT" dirty="0" smtClean="0"/>
              <a:t>Edit Headline</a:t>
            </a:r>
            <a:br>
              <a:rPr lang="de-AT" dirty="0" smtClean="0"/>
            </a:br>
            <a:r>
              <a:rPr lang="de-AT" dirty="0" smtClean="0"/>
              <a:t>Double-</a:t>
            </a:r>
            <a:r>
              <a:rPr lang="de-AT" dirty="0" err="1" smtClean="0"/>
              <a:t>Spaced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1514" y="1824037"/>
            <a:ext cx="7746999" cy="3001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AT" dirty="0" smtClean="0"/>
              <a:t>Edit </a:t>
            </a:r>
            <a:r>
              <a:rPr lang="de-AT" dirty="0" err="1" smtClean="0"/>
              <a:t>format</a:t>
            </a:r>
            <a:endParaRPr lang="de-AT" dirty="0" smtClean="0"/>
          </a:p>
          <a:p>
            <a:pPr lvl="1"/>
            <a:r>
              <a:rPr lang="de-AT" dirty="0" smtClean="0"/>
              <a:t>Second Layer</a:t>
            </a:r>
          </a:p>
          <a:p>
            <a:pPr lvl="2"/>
            <a:r>
              <a:rPr lang="de-AT" dirty="0" smtClean="0"/>
              <a:t>Third </a:t>
            </a:r>
            <a:r>
              <a:rPr lang="de-AT" dirty="0" err="1" smtClean="0"/>
              <a:t>layer</a:t>
            </a:r>
            <a:endParaRPr lang="de-AT" dirty="0" smtClean="0"/>
          </a:p>
          <a:p>
            <a:pPr lvl="3"/>
            <a:r>
              <a:rPr lang="de-AT" dirty="0" err="1" smtClean="0"/>
              <a:t>Fourth</a:t>
            </a:r>
            <a:r>
              <a:rPr lang="de-AT" dirty="0" smtClean="0"/>
              <a:t> </a:t>
            </a:r>
            <a:r>
              <a:rPr lang="de-AT" dirty="0" err="1" smtClean="0"/>
              <a:t>layer</a:t>
            </a:r>
            <a:endParaRPr lang="de-AT" dirty="0" smtClean="0"/>
          </a:p>
          <a:p>
            <a:pPr lvl="4"/>
            <a:r>
              <a:rPr lang="de-AT" dirty="0" err="1" smtClean="0"/>
              <a:t>Fifth</a:t>
            </a:r>
            <a:r>
              <a:rPr lang="de-AT" dirty="0" smtClean="0"/>
              <a:t> </a:t>
            </a:r>
            <a:r>
              <a:rPr lang="de-AT" dirty="0" err="1" smtClean="0"/>
              <a:t>layer</a:t>
            </a:r>
            <a:endParaRPr lang="de-DE" dirty="0"/>
          </a:p>
        </p:txBody>
      </p:sp>
      <p:pic>
        <p:nvPicPr>
          <p:cNvPr id="6" name="Bild 5" descr="16x9-Master-Logo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1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89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54" r:id="rId2"/>
    <p:sldLayoutId id="2147483687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0" i="0" kern="1200" cap="all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spcBef>
          <a:spcPct val="20000"/>
        </a:spcBef>
        <a:buClr>
          <a:schemeClr val="bg2"/>
        </a:buClr>
        <a:buSzPct val="80000"/>
        <a:buFont typeface="Lucida Grande"/>
        <a:buChar char="&gt;"/>
        <a:defRPr sz="1800" b="0" i="0" kern="1200">
          <a:solidFill>
            <a:schemeClr val="tx1"/>
          </a:solidFill>
          <a:latin typeface="Calibri"/>
          <a:ea typeface="+mn-ea"/>
          <a:cs typeface="Calibri"/>
        </a:defRPr>
      </a:lvl1pPr>
      <a:lvl2pPr marL="615950" indent="-285750" algn="l" defTabSz="533400" rtl="0" eaLnBrk="1" latinLnBrk="0" hangingPunct="1">
        <a:spcBef>
          <a:spcPct val="20000"/>
        </a:spcBef>
        <a:buClr>
          <a:schemeClr val="bg2"/>
        </a:buClr>
        <a:buSzPct val="80000"/>
        <a:buFont typeface="Arial"/>
        <a:buChar char="–"/>
        <a:defRPr sz="1800" b="0" i="0" kern="12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2"/>
        </a:buClr>
        <a:buFont typeface="Arial"/>
        <a:buChar char="•"/>
        <a:defRPr sz="1600" b="0" i="0" kern="12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2"/>
        </a:buClr>
        <a:buSzPct val="80000"/>
        <a:buFont typeface="Arial"/>
        <a:buChar char="–"/>
        <a:defRPr sz="1600" b="0" i="0" kern="1200">
          <a:solidFill>
            <a:schemeClr val="tx1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2"/>
        </a:buClr>
        <a:buSzPct val="60000"/>
        <a:buFont typeface="Lucida Grande"/>
        <a:buChar char="&gt;"/>
        <a:defRPr sz="1600" b="0" i="0" kern="1200">
          <a:solidFill>
            <a:schemeClr val="tx1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PROPOSALS FOR EUROPEAN STANDARDIZATION OF EXPIRATION DATES OF CERTIFICATIONS PER </a:t>
            </a:r>
            <a:r>
              <a:rPr lang="en-US" dirty="0" smtClean="0"/>
              <a:t>EN 4179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expiration of </a:t>
            </a:r>
            <a:r>
              <a:rPr lang="en-AU" dirty="0" err="1" smtClean="0"/>
              <a:t>ndt</a:t>
            </a:r>
            <a:r>
              <a:rPr lang="en-AU" dirty="0" smtClean="0"/>
              <a:t> CERTIFICATIONS due force majeure</a:t>
            </a:r>
            <a:br>
              <a:rPr lang="en-AU" dirty="0" smtClean="0"/>
            </a:br>
            <a:r>
              <a:rPr lang="en-AU" dirty="0" smtClean="0"/>
              <a:t>(COVID-19)</a:t>
            </a:r>
            <a:endParaRPr lang="en-AU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6959D2C-00DB-4022-9AB6-F9257723D4EA}" type="datetime1">
              <a:rPr lang="de-DE" sz="600" smtClean="0"/>
              <a:t>30.03.2020</a:t>
            </a:fld>
            <a:endParaRPr lang="de-DE" sz="60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80B034-5039-40E0-B95B-53BA92479E8A}" type="slidenum">
              <a:rPr lang="de-DE" sz="600" smtClean="0"/>
              <a:pPr/>
              <a:t>1</a:t>
            </a:fld>
            <a:endParaRPr lang="de-DE" sz="600" dirty="0"/>
          </a:p>
        </p:txBody>
      </p:sp>
    </p:spTree>
    <p:extLst>
      <p:ext uri="{BB962C8B-B14F-4D97-AF65-F5344CB8AC3E}">
        <p14:creationId xmlns:p14="http://schemas.microsoft.com/office/powerpoint/2010/main" val="8923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71514" y="1116000"/>
            <a:ext cx="7746999" cy="3819083"/>
          </a:xfrm>
        </p:spPr>
        <p:txBody>
          <a:bodyPr/>
          <a:lstStyle/>
          <a:p>
            <a:r>
              <a:rPr lang="en-US" dirty="0" smtClean="0"/>
              <a:t>Certificates which expire </a:t>
            </a:r>
            <a:r>
              <a:rPr lang="en-US" dirty="0"/>
              <a:t>at end of </a:t>
            </a:r>
            <a:r>
              <a:rPr lang="en-US" dirty="0" smtClean="0"/>
              <a:t>March/April/May/June </a:t>
            </a:r>
            <a:r>
              <a:rPr lang="en-US" dirty="0"/>
              <a:t>2020 shall be extended to end of </a:t>
            </a:r>
            <a:r>
              <a:rPr lang="en-US" dirty="0" smtClean="0"/>
              <a:t>July 2020, if</a:t>
            </a:r>
          </a:p>
          <a:p>
            <a:pPr lvl="1"/>
            <a:r>
              <a:rPr lang="en-US" dirty="0" smtClean="0"/>
              <a:t>operative continuity is given (last 12 months)</a:t>
            </a:r>
            <a:endParaRPr lang="en-US" dirty="0"/>
          </a:p>
          <a:p>
            <a:pPr lvl="1"/>
            <a:r>
              <a:rPr lang="en-US" dirty="0" smtClean="0"/>
              <a:t>no suspension or revocation has been applied</a:t>
            </a:r>
          </a:p>
          <a:p>
            <a:r>
              <a:rPr lang="en-US" dirty="0" smtClean="0"/>
              <a:t>current vision examination shall be available to inspect hardware, but is not mandatory for extension </a:t>
            </a:r>
            <a:r>
              <a:rPr lang="en-US" dirty="0"/>
              <a:t>of certificates </a:t>
            </a:r>
            <a:r>
              <a:rPr lang="en-US" dirty="0" smtClean="0"/>
              <a:t>(but causes suspension)</a:t>
            </a:r>
          </a:p>
          <a:p>
            <a:r>
              <a:rPr lang="en-US" dirty="0" smtClean="0"/>
              <a:t>additional 4 month extension may be applied</a:t>
            </a:r>
          </a:p>
          <a:p>
            <a:r>
              <a:rPr lang="en-US" dirty="0" smtClean="0"/>
              <a:t>NAA shall be informed</a:t>
            </a:r>
          </a:p>
          <a:p>
            <a:r>
              <a:rPr lang="en-US" dirty="0" smtClean="0"/>
              <a:t>NANDTB shall be informed based on national request</a:t>
            </a:r>
          </a:p>
          <a:p>
            <a:r>
              <a:rPr lang="en-US" dirty="0" smtClean="0"/>
              <a:t>Original expiration date shall be maintained</a:t>
            </a:r>
          </a:p>
          <a:p>
            <a:r>
              <a:rPr lang="en-US" dirty="0" smtClean="0"/>
              <a:t>Requalification examinations shall be held as soon as possible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71515" y="100800"/>
            <a:ext cx="7746998" cy="1015200"/>
          </a:xfrm>
        </p:spPr>
        <p:txBody>
          <a:bodyPr/>
          <a:lstStyle/>
          <a:p>
            <a:r>
              <a:rPr lang="en-US" dirty="0" smtClean="0"/>
              <a:t>key points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558C91-F3E8-4AA8-ADC8-8525B06B58C9}" type="datetime1">
              <a:rPr lang="de-DE" sz="600" smtClean="0"/>
              <a:t>30.03.2020</a:t>
            </a:fld>
            <a:endParaRPr lang="de-DE" sz="60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80B034-5039-40E0-B95B-53BA92479E8A}" type="slidenum">
              <a:rPr lang="de-DE" sz="600" smtClean="0"/>
              <a:pPr/>
              <a:t>2</a:t>
            </a:fld>
            <a:endParaRPr lang="de-DE" sz="600" dirty="0"/>
          </a:p>
        </p:txBody>
      </p:sp>
    </p:spTree>
    <p:extLst>
      <p:ext uri="{BB962C8B-B14F-4D97-AF65-F5344CB8AC3E}">
        <p14:creationId xmlns:p14="http://schemas.microsoft.com/office/powerpoint/2010/main" val="79181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71515" y="1116000"/>
            <a:ext cx="7746999" cy="4027500"/>
          </a:xfrm>
        </p:spPr>
        <p:txBody>
          <a:bodyPr/>
          <a:lstStyle/>
          <a:p>
            <a:r>
              <a:rPr lang="en-US" sz="1500" dirty="0" smtClean="0"/>
              <a:t>Maintenance of vision examination is the responsibility of the employer solely. Possible required revision of written practice shall be taken into account.</a:t>
            </a:r>
            <a:br>
              <a:rPr lang="en-US" sz="1500" dirty="0" smtClean="0"/>
            </a:br>
            <a:r>
              <a:rPr lang="en-US" sz="1500" b="1" dirty="0" smtClean="0"/>
              <a:t>Example</a:t>
            </a:r>
            <a:r>
              <a:rPr lang="en-US" sz="1500" b="1" dirty="0"/>
              <a:t>:</a:t>
            </a:r>
            <a:r>
              <a:rPr lang="en-US" sz="1500" dirty="0"/>
              <a:t> If an external medical person is performing vision </a:t>
            </a:r>
            <a:r>
              <a:rPr lang="en-US" sz="1500" dirty="0" smtClean="0"/>
              <a:t>tests, </a:t>
            </a:r>
            <a:r>
              <a:rPr lang="en-US" sz="1500" dirty="0"/>
              <a:t>RL3 shall consider nomination of internal “trained personnel” as per EN </a:t>
            </a:r>
            <a:r>
              <a:rPr lang="en-US" sz="1500" dirty="0" smtClean="0"/>
              <a:t>4179, para. 7.1.1</a:t>
            </a:r>
          </a:p>
          <a:p>
            <a:r>
              <a:rPr lang="en-US" sz="1500" dirty="0" smtClean="0"/>
              <a:t>Annual maintenance </a:t>
            </a:r>
            <a:r>
              <a:rPr lang="en-US" sz="1500" dirty="0"/>
              <a:t>is the responsibility of the </a:t>
            </a:r>
            <a:r>
              <a:rPr lang="en-US" sz="1500" dirty="0" smtClean="0"/>
              <a:t>employer (EN 4179, para. 8.6) </a:t>
            </a:r>
            <a:r>
              <a:rPr lang="en-US" sz="1500" dirty="0"/>
              <a:t>and has to be </a:t>
            </a:r>
            <a:r>
              <a:rPr lang="en-US" sz="1500" dirty="0" smtClean="0"/>
              <a:t>performed.</a:t>
            </a:r>
          </a:p>
          <a:p>
            <a:r>
              <a:rPr lang="en-US" sz="1500" dirty="0" smtClean="0"/>
              <a:t>Extension takes precedence over possible future failed qualification exams for the affected past extended period. Suspension per EN 4179, para. 8.3.2, begins at the date of the failed exam.</a:t>
            </a:r>
          </a:p>
          <a:p>
            <a:r>
              <a:rPr lang="en-US" sz="1500" dirty="0" smtClean="0"/>
              <a:t>Extension shall be given for each personnel and method separately.</a:t>
            </a:r>
          </a:p>
          <a:p>
            <a:r>
              <a:rPr lang="en-US" sz="1500" u="sng" dirty="0" smtClean="0"/>
              <a:t>For Part-21 companies:</a:t>
            </a:r>
            <a:r>
              <a:rPr lang="en-US" sz="1500" dirty="0" smtClean="0"/>
              <a:t> Others </a:t>
            </a:r>
            <a:r>
              <a:rPr lang="en-US" sz="1500" dirty="0"/>
              <a:t>than NAA and NANDTB (e.g. customers) may be informed of the employment of NDT personnel working with extension.</a:t>
            </a:r>
          </a:p>
          <a:p>
            <a:endParaRPr lang="en-US" sz="150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71515" y="100800"/>
            <a:ext cx="7746998" cy="1015200"/>
          </a:xfrm>
        </p:spPr>
        <p:txBody>
          <a:bodyPr/>
          <a:lstStyle/>
          <a:p>
            <a:r>
              <a:rPr lang="en-US" dirty="0" smtClean="0"/>
              <a:t>GUIDELINE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558C91-F3E8-4AA8-ADC8-8525B06B58C9}" type="datetime1">
              <a:rPr lang="de-DE" sz="600" smtClean="0"/>
              <a:t>30.03.2020</a:t>
            </a:fld>
            <a:endParaRPr lang="de-DE" sz="60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80B034-5039-40E0-B95B-53BA92479E8A}" type="slidenum">
              <a:rPr lang="de-DE" sz="600" smtClean="0"/>
              <a:pPr/>
              <a:t>3</a:t>
            </a:fld>
            <a:endParaRPr lang="de-DE" sz="600" dirty="0"/>
          </a:p>
        </p:txBody>
      </p:sp>
    </p:spTree>
    <p:extLst>
      <p:ext uri="{BB962C8B-B14F-4D97-AF65-F5344CB8AC3E}">
        <p14:creationId xmlns:p14="http://schemas.microsoft.com/office/powerpoint/2010/main" val="347251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59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Benutzerdefiniert 7">
      <a:dk1>
        <a:sysClr val="windowText" lastClr="000000"/>
      </a:dk1>
      <a:lt1>
        <a:sysClr val="window" lastClr="FFFFFF"/>
      </a:lt1>
      <a:dk2>
        <a:srgbClr val="404245"/>
      </a:dk2>
      <a:lt2>
        <a:srgbClr val="33546C"/>
      </a:lt2>
      <a:accent1>
        <a:srgbClr val="8C8E8F"/>
      </a:accent1>
      <a:accent2>
        <a:srgbClr val="1C668D"/>
      </a:accent2>
      <a:accent3>
        <a:srgbClr val="5B3885"/>
      </a:accent3>
      <a:accent4>
        <a:srgbClr val="7A9E27"/>
      </a:accent4>
      <a:accent5>
        <a:srgbClr val="FDC400"/>
      </a:accent5>
      <a:accent6>
        <a:srgbClr val="5B3885"/>
      </a:accent6>
      <a:hlink>
        <a:srgbClr val="FDC400"/>
      </a:hlink>
      <a:folHlink>
        <a:srgbClr val="33546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axKeywordTaxHTField xmlns="e722467d-b275-4530-a1d8-f5d6109cca7e">
      <Terms xmlns="http://schemas.microsoft.com/office/infopath/2007/PartnerControls"/>
    </TaxKeywordTaxHTField>
    <Category xmlns="17a323bb-af45-4d9d-a73b-7ab6a6accf5f" xsi:nil="true"/>
    <PublishingExpirationDate xmlns="http://schemas.microsoft.com/sharepoint/v3" xsi:nil="true"/>
    <PublishingStartDate xmlns="http://schemas.microsoft.com/sharepoint/v3" xsi:nil="true"/>
    <TaxCatchAll xmlns="e722467d-b275-4530-a1d8-f5d6109cca7e"/>
    <_dlc_DocId xmlns="e722467d-b275-4530-a1d8-f5d6109cca7e">7H6PXERAAVVE-1-253</_dlc_DocId>
    <_dlc_DocIdUrl xmlns="e722467d-b275-4530-a1d8-f5d6109cca7e">
      <Url>https://corpnet.facc.com/_layouts/15/DocIdRedir.aspx?ID=7H6PXERAAVVE-1-253</Url>
      <Description>7H6PXERAAVVE-1-253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46AA6A01A7EF49899FC581769DCE67" ma:contentTypeVersion="6" ma:contentTypeDescription="Create a new document." ma:contentTypeScope="" ma:versionID="567dc0b8e2f447158d211257a05efd2d">
  <xsd:schema xmlns:xsd="http://www.w3.org/2001/XMLSchema" xmlns:xs="http://www.w3.org/2001/XMLSchema" xmlns:p="http://schemas.microsoft.com/office/2006/metadata/properties" xmlns:ns1="http://schemas.microsoft.com/sharepoint/v3" xmlns:ns2="e722467d-b275-4530-a1d8-f5d6109cca7e" xmlns:ns3="17a323bb-af45-4d9d-a73b-7ab6a6accf5f" xmlns:ns4="http://schemas.microsoft.com/sharepoint/v4" targetNamespace="http://schemas.microsoft.com/office/2006/metadata/properties" ma:root="true" ma:fieldsID="6744bb4244c4e49d25a9431737d082ca" ns1:_="" ns2:_="" ns3:_="" ns4:_="">
    <xsd:import namespace="http://schemas.microsoft.com/sharepoint/v3"/>
    <xsd:import namespace="e722467d-b275-4530-a1d8-f5d6109cca7e"/>
    <xsd:import namespace="17a323bb-af45-4d9d-a73b-7ab6a6accf5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Category" minOccurs="0"/>
                <xsd:element ref="ns2:TaxKeywordTaxHTField" minOccurs="0"/>
                <xsd:element ref="ns2:TaxCatchAll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22467d-b275-4530-a1d8-f5d6109cca7e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93d39264-9b1a-4c62-850e-b0f15ce2af6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0ca4fab9-db86-4a5d-b33d-28ab16119465}" ma:internalName="TaxCatchAll" ma:showField="CatchAllData" ma:web="e722467d-b275-4530-a1d8-f5d6109cca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a323bb-af45-4d9d-a73b-7ab6a6accf5f" elementFormDefault="qualified">
    <xsd:import namespace="http://schemas.microsoft.com/office/2006/documentManagement/types"/>
    <xsd:import namespace="http://schemas.microsoft.com/office/infopath/2007/PartnerControls"/>
    <xsd:element name="Category" ma:index="13" nillable="true" ma:displayName="Category" ma:format="Dropdown" ma:internalName="Category">
      <xsd:simpleType>
        <xsd:restriction base="dms:Choice">
          <xsd:enumeration value="Dienstanweisung"/>
          <xsd:enumeration value="Richtlinie"/>
          <xsd:enumeration value="Spezifikation"/>
          <xsd:enumeration value="Präsentation"/>
          <xsd:enumeration value="Corporate Identity"/>
          <xsd:enumeration value="Interne Informa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DB0D5C4-214F-4A86-BA76-FEC773FF9000}">
  <ds:schemaRefs>
    <ds:schemaRef ds:uri="http://purl.org/dc/elements/1.1/"/>
    <ds:schemaRef ds:uri="http://schemas.microsoft.com/office/2006/metadata/properties"/>
    <ds:schemaRef ds:uri="http://schemas.microsoft.com/sharepoint/v3"/>
    <ds:schemaRef ds:uri="17a323bb-af45-4d9d-a73b-7ab6a6accf5f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schemas.microsoft.com/sharepoint/v4"/>
    <ds:schemaRef ds:uri="e722467d-b275-4530-a1d8-f5d6109cca7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EA1F98-45F7-4713-8FBE-48B89C1834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E19652-6062-4947-81CC-2065AE5C7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22467d-b275-4530-a1d8-f5d6109cca7e"/>
    <ds:schemaRef ds:uri="17a323bb-af45-4d9d-a73b-7ab6a6accf5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73B1568-C1D2-4A63-9D89-D8AFB04A113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Bildschirmpräsentation (16:9)</PresentationFormat>
  <Paragraphs>25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Lucida Grande</vt:lpstr>
      <vt:lpstr>Office-Design</vt:lpstr>
      <vt:lpstr>expiration of ndt CERTIFICATIONS due force majeure (COVID-19)</vt:lpstr>
      <vt:lpstr>key points</vt:lpstr>
      <vt:lpstr>GUIDELINE</vt:lpstr>
      <vt:lpstr>THANK YOU FOR YOUR ATTENTION!</vt:lpstr>
    </vt:vector>
  </TitlesOfParts>
  <Company>Reichl und Partner Werbeagentur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Birgit Lackner</dc:creator>
  <cp:keywords/>
  <cp:lastModifiedBy>Hoeller Helmuth</cp:lastModifiedBy>
  <cp:revision>154</cp:revision>
  <cp:lastPrinted>2018-06-15T07:57:38Z</cp:lastPrinted>
  <dcterms:created xsi:type="dcterms:W3CDTF">2018-01-17T18:26:40Z</dcterms:created>
  <dcterms:modified xsi:type="dcterms:W3CDTF">2020-03-30T10:55:15Z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0x0101001246AA6A01A7EF49899FC581769DCE67</vt:lpwstr>
  </property>
  <property fmtid="{D5CDD505-2E9C-101B-9397-08002B2CF9AE}" pid="4" name="TaxKeyword">
    <vt:lpwstr/>
  </property>
  <property fmtid="{D5CDD505-2E9C-101B-9397-08002B2CF9AE}" pid="5" name="_dlc_DocIdItemGuid">
    <vt:lpwstr>e663ec73-fa66-407b-b774-c2175c7e99b3</vt:lpwstr>
  </property>
</Properties>
</file>